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1776" r:id="rId2"/>
    <p:sldId id="1783" r:id="rId3"/>
    <p:sldId id="1780" r:id="rId4"/>
    <p:sldId id="1784" r:id="rId5"/>
    <p:sldId id="1785" r:id="rId6"/>
    <p:sldId id="1781" r:id="rId7"/>
    <p:sldId id="1782" r:id="rId8"/>
    <p:sldId id="1769" r:id="rId9"/>
    <p:sldId id="1779" r:id="rId10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оглавления" id="{A1A8EAF7-89E5-42D2-AB3A-B63CD07C56D6}">
          <p14:sldIdLst>
            <p14:sldId id="1776"/>
            <p14:sldId id="1778"/>
            <p14:sldId id="1780"/>
            <p14:sldId id="1764"/>
            <p14:sldId id="1766"/>
            <p14:sldId id="1773"/>
            <p14:sldId id="1777"/>
            <p14:sldId id="1775"/>
            <p14:sldId id="1768"/>
            <p14:sldId id="1774"/>
            <p14:sldId id="1769"/>
            <p14:sldId id="1779"/>
          </p14:sldIdLst>
        </p14:section>
        <p14:section name="Контакты (Спасибо за внимание)" id="{54FA1403-0491-43E2-83AF-B34F63A20D77}">
          <p14:sldIdLst/>
        </p14:section>
        <p14:section name="Титульные листы" id="{20E2FC49-985F-4E3F-A99E-1B5F111B94FE}">
          <p14:sldIdLst/>
        </p14:section>
        <p14:section name="Направление" id="{976DD68A-E200-4A6A-9A50-685E45073A45}">
          <p14:sldIdLst/>
        </p14:section>
        <p14:section name="Круг" id="{37FE9A26-5BD8-4C0F-BB9A-EF66A1939370}">
          <p14:sldIdLst/>
        </p14:section>
        <p14:section name="Календарь" id="{400DA455-C793-4EEE-88EA-1D08F73A4C1D}">
          <p14:sldIdLst/>
        </p14:section>
        <p14:section name="Карта" id="{E60EA7E5-8002-4246-A894-26A57F61DAA8}">
          <p14:sldIdLst/>
        </p14:section>
        <p14:section name="Техника" id="{FC834AD7-FC8A-44ED-B010-77DFCE9C55E9}">
          <p14:sldIdLst/>
        </p14:section>
        <p14:section name="Команда" id="{30ABB69E-9D00-4A25-B39F-812DBC44FE9F}">
          <p14:sldIdLst/>
        </p14:section>
        <p14:section name="Иллюстрации" id="{39636343-5F5A-47A4-BD2E-1E56C85C1EE4}">
          <p14:sldIdLst/>
        </p14:section>
        <p14:section name="Диаграммы" id="{F4AA6B24-E8FA-4BB7-A945-5693A06BF55C}">
          <p14:sldIdLst/>
        </p14:section>
        <p14:section name="Таблицы и текст" id="{39301242-35ED-448E-87A2-03C6D8E98DAD}">
          <p14:sldIdLst/>
        </p14:section>
        <p14:section name="Кластеры" id="{9D0B6C16-04E7-41F2-927E-BB2618499D61}">
          <p14:sldIdLst/>
        </p14:section>
        <p14:section name="Цепочка слайдов" id="{49A529B2-939F-4534-A89B-CFA05D6BBAAE}">
          <p14:sldIdLst/>
        </p14:section>
        <p14:section name="По запросу" id="{7640B500-2B67-4BD1-815B-FDCF5E809DC9}">
          <p14:sldIdLst/>
        </p14:section>
        <p14:section name="Заставка" id="{C4B8E775-69E8-4CC3-B4F5-693EDABE1F59}">
          <p14:sldIdLst/>
        </p14:section>
        <p14:section name="Фото для иллюстраций" id="{831E8D41-238E-4DA6-BDD6-9966223941A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5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pos="2026" userDrawn="1">
          <p15:clr>
            <a:srgbClr val="A4A3A4"/>
          </p15:clr>
        </p15:guide>
        <p15:guide id="8" pos="5654" userDrawn="1">
          <p15:clr>
            <a:srgbClr val="A4A3A4"/>
          </p15:clr>
        </p15:guide>
        <p15:guide id="9" orient="horz" pos="1684" userDrawn="1">
          <p15:clr>
            <a:srgbClr val="A4A3A4"/>
          </p15:clr>
        </p15:guide>
        <p15:guide id="10" orient="horz" pos="3294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9BD"/>
    <a:srgbClr val="1A4DA0"/>
    <a:srgbClr val="FFFFCC"/>
    <a:srgbClr val="0000FF"/>
    <a:srgbClr val="3399FF"/>
    <a:srgbClr val="6600FF"/>
    <a:srgbClr val="17406D"/>
    <a:srgbClr val="FFFFFF"/>
    <a:srgbClr val="7CCA62"/>
    <a:srgbClr val="10CF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942" autoAdjust="0"/>
    <p:restoredTop sz="99195" autoAdjust="0"/>
  </p:normalViewPr>
  <p:slideViewPr>
    <p:cSldViewPr snapToGrid="0" showGuides="1">
      <p:cViewPr>
        <p:scale>
          <a:sx n="100" d="100"/>
          <a:sy n="100" d="100"/>
        </p:scale>
        <p:origin x="-744" y="-426"/>
      </p:cViewPr>
      <p:guideLst>
        <p:guide orient="horz" pos="2500"/>
        <p:guide orient="horz" pos="4042"/>
        <p:guide orient="horz" pos="1684"/>
        <p:guide orient="horz" pos="3294"/>
        <p:guide orient="horz" pos="845"/>
        <p:guide pos="3840"/>
        <p:guide pos="211"/>
        <p:guide pos="7446"/>
        <p:guide pos="2026"/>
        <p:guide pos="56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019546845680252E-2"/>
          <c:y val="1.6113389788068293E-2"/>
          <c:w val="0.97418474491801743"/>
          <c:h val="0.876728848762131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3.0370888331743848E-3"/>
                  <c:y val="8.5654851656500747E-3"/>
                </c:manualLayout>
              </c:layout>
              <c:showVal val="1"/>
            </c:dLbl>
            <c:dLbl>
              <c:idx val="1"/>
              <c:layout>
                <c:manualLayout>
                  <c:x val="1.1389083464853381E-3"/>
                  <c:y val="-6.9954594616379534E-3"/>
                </c:manualLayout>
              </c:layout>
              <c:showVal val="1"/>
            </c:dLbl>
            <c:dLbl>
              <c:idx val="2"/>
              <c:layout>
                <c:manualLayout>
                  <c:x val="-6.0741776663487696E-3"/>
                  <c:y val="2.8474759652180118E-3"/>
                </c:manualLayout>
              </c:layout>
              <c:showVal val="1"/>
            </c:dLbl>
            <c:dLbl>
              <c:idx val="3"/>
              <c:layout>
                <c:manualLayout>
                  <c:x val="1.5185444165871926E-3"/>
                  <c:y val="-1.3276337311971839E-3"/>
                </c:manualLayout>
              </c:layout>
              <c:showVal val="1"/>
            </c:dLbl>
            <c:dLbl>
              <c:idx val="4"/>
              <c:layout>
                <c:manualLayout>
                  <c:x val="6.0741776663487696E-3"/>
                  <c:y val="-2.1528514867676464E-2"/>
                </c:manualLayout>
              </c:layout>
              <c:showVal val="1"/>
            </c:dLbl>
            <c:dLbl>
              <c:idx val="5"/>
              <c:layout>
                <c:manualLayout>
                  <c:x val="-3.7960622288759407E-4"/>
                  <c:y val="-5.49809322189891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356,29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6.4538438560244327E-3"/>
                  <c:y val="9.8429354268559748E-3"/>
                </c:manualLayout>
              </c:layout>
              <c:showVal val="1"/>
            </c:dLbl>
            <c:dLbl>
              <c:idx val="7"/>
              <c:layout>
                <c:manualLayout>
                  <c:x val="2.7111398505274449E-3"/>
                  <c:y val="4.9214677134279934E-3"/>
                </c:manualLayout>
              </c:layout>
              <c:showVal val="1"/>
            </c:dLbl>
            <c:dLbl>
              <c:idx val="8"/>
              <c:layout>
                <c:manualLayout>
                  <c:x val="4.5556333859413838E-3"/>
                  <c:y val="-1.9685870853711998E-2"/>
                </c:manualLayout>
              </c:layout>
              <c:showVal val="1"/>
            </c:dLbl>
            <c:numFmt formatCode="#,##0.00" sourceLinked="0"/>
            <c:spPr>
              <a:solidFill>
                <a:schemeClr val="bg1">
                  <a:alpha val="43000"/>
                </a:schemeClr>
              </a:solidFill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18821.38</c:v>
                </c:pt>
                <c:pt idx="1">
                  <c:v>20251.460000000021</c:v>
                </c:pt>
                <c:pt idx="2">
                  <c:v>22785.64</c:v>
                </c:pt>
                <c:pt idx="3">
                  <c:v>23272.720000000001</c:v>
                </c:pt>
                <c:pt idx="4">
                  <c:v>24354.240000000005</c:v>
                </c:pt>
                <c:pt idx="5">
                  <c:v>29356.29</c:v>
                </c:pt>
                <c:pt idx="6" formatCode="0.00">
                  <c:v>36124.300000000003</c:v>
                </c:pt>
                <c:pt idx="7">
                  <c:v>38650.789999999994</c:v>
                </c:pt>
                <c:pt idx="8">
                  <c:v>39392.49</c:v>
                </c:pt>
                <c:pt idx="9">
                  <c:v>47314.7</c:v>
                </c:pt>
                <c:pt idx="10">
                  <c:v>55356.93</c:v>
                </c:pt>
                <c:pt idx="11">
                  <c:v>65243.87</c:v>
                </c:pt>
                <c:pt idx="12">
                  <c:v>75899.039999999994</c:v>
                </c:pt>
              </c:numCache>
            </c:numRef>
          </c:val>
        </c:ser>
        <c:axId val="118142464"/>
        <c:axId val="118144384"/>
      </c:barChart>
      <c:catAx>
        <c:axId val="118142464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18144384"/>
        <c:crosses val="autoZero"/>
        <c:auto val="1"/>
        <c:lblAlgn val="ctr"/>
        <c:lblOffset val="100"/>
      </c:catAx>
      <c:valAx>
        <c:axId val="118144384"/>
        <c:scaling>
          <c:orientation val="minMax"/>
        </c:scaling>
        <c:delete val="1"/>
        <c:axPos val="l"/>
        <c:numFmt formatCode="#,##0.00" sourceLinked="0"/>
        <c:tickLblPos val="none"/>
        <c:crossAx val="118142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0.2647</cdr:x>
      <cdr:y>0.73953</cdr:y>
    </cdr:from>
    <cdr:to>
      <cdr:x>0.365</cdr:x>
      <cdr:y>0.81323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3184417" y="4261786"/>
          <a:ext cx="1206607" cy="424736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99"/>
        </a:solidFill>
        <a:ln xmlns:a="http://schemas.openxmlformats.org/drawingml/2006/main"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4,6%</a:t>
          </a:r>
          <a:endParaRPr kumimoji="0" lang="ru-RU" sz="1400" b="1" i="0" u="none" strike="noStrike" kern="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0.42305</cdr:x>
      <cdr:y>0.64559</cdr:y>
    </cdr:from>
    <cdr:to>
      <cdr:x>0.53207</cdr:x>
      <cdr:y>0.7293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5089295" y="3720411"/>
          <a:ext cx="1311504" cy="48240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99"/>
        </a:solidFill>
        <a:ln xmlns:a="http://schemas.openxmlformats.org/drawingml/2006/main"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rPr>
            <a:t>23,1%</a:t>
          </a:r>
          <a:endParaRPr kumimoji="0" lang="ru-RU" sz="14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FDA0-9286-48ED-ADDE-9034CD5D520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392C-8E0A-4855-9B8B-284588724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751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49CEF-8BC1-4DE4-9814-5786D4F8EF46}" type="datetimeFigureOut">
              <a:rPr lang="ru-RU" smtClean="0"/>
              <a:pPr/>
              <a:t>12.03.2025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39" cy="2680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CA03-1FC6-465F-B00C-64F2E1CE35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557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Динамика роста </a:t>
            </a:r>
            <a:r>
              <a:rPr lang="ru-RU" dirty="0" err="1" smtClean="0"/>
              <a:t>подушевого</a:t>
            </a:r>
            <a:r>
              <a:rPr lang="ru-RU" dirty="0" smtClean="0"/>
              <a:t> норматива финансирования ТПОМС РС(Я) за 13 лет. На</a:t>
            </a:r>
            <a:r>
              <a:rPr lang="ru-RU" baseline="0" dirty="0" smtClean="0"/>
              <a:t> 2013г составлял 18 821 р на 1 застрахованное лицо, на 2025г – 75 899,04р. на 1 застрахованное лицо.</a:t>
            </a:r>
          </a:p>
          <a:p>
            <a:r>
              <a:rPr lang="ru-RU" baseline="0" dirty="0" smtClean="0"/>
              <a:t>В 2013г доля ОМС занимала 74,3%.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выплаты медицинским организациям, достигшим целевые показатели результативности деятельности по итогам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2024 года, направлены всего 151,2 млн. рублей.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44 медицинских организаций выплаты направлены в 21 МО.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Стимулирующие выплаты не распределены 23 медицинским организациям, выполнившим до 40% показателей.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102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97EEAC-CA62-44B4-85BB-A96BA207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1CE3F9-0538-4D9D-854E-FB32CE6A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311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E4FE7AF-7E07-2142-9481-3260588F9C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37021" y="296563"/>
            <a:ext cx="2910015" cy="4985950"/>
          </a:xfrm>
          <a:custGeom>
            <a:avLst/>
            <a:gdLst>
              <a:gd name="connsiteX0" fmla="*/ 80560 w 2834640"/>
              <a:gd name="connsiteY0" fmla="*/ 0 h 4872446"/>
              <a:gd name="connsiteX1" fmla="*/ 2754080 w 2834640"/>
              <a:gd name="connsiteY1" fmla="*/ 0 h 4872446"/>
              <a:gd name="connsiteX2" fmla="*/ 2834640 w 2834640"/>
              <a:gd name="connsiteY2" fmla="*/ 80560 h 4872446"/>
              <a:gd name="connsiteX3" fmla="*/ 2834640 w 2834640"/>
              <a:gd name="connsiteY3" fmla="*/ 4791886 h 4872446"/>
              <a:gd name="connsiteX4" fmla="*/ 2754080 w 2834640"/>
              <a:gd name="connsiteY4" fmla="*/ 4872446 h 4872446"/>
              <a:gd name="connsiteX5" fmla="*/ 80560 w 2834640"/>
              <a:gd name="connsiteY5" fmla="*/ 4872446 h 4872446"/>
              <a:gd name="connsiteX6" fmla="*/ 0 w 2834640"/>
              <a:gd name="connsiteY6" fmla="*/ 4791886 h 4872446"/>
              <a:gd name="connsiteX7" fmla="*/ 0 w 2834640"/>
              <a:gd name="connsiteY7" fmla="*/ 80560 h 4872446"/>
              <a:gd name="connsiteX8" fmla="*/ 80560 w 2834640"/>
              <a:gd name="connsiteY8" fmla="*/ 0 h 487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640" h="4872446">
                <a:moveTo>
                  <a:pt x="80560" y="0"/>
                </a:moveTo>
                <a:lnTo>
                  <a:pt x="2754080" y="0"/>
                </a:lnTo>
                <a:cubicBezTo>
                  <a:pt x="2798572" y="0"/>
                  <a:pt x="2834640" y="36068"/>
                  <a:pt x="2834640" y="80560"/>
                </a:cubicBezTo>
                <a:lnTo>
                  <a:pt x="2834640" y="4791886"/>
                </a:lnTo>
                <a:cubicBezTo>
                  <a:pt x="2834640" y="4836378"/>
                  <a:pt x="2798572" y="4872446"/>
                  <a:pt x="2754080" y="4872446"/>
                </a:cubicBezTo>
                <a:lnTo>
                  <a:pt x="80560" y="4872446"/>
                </a:lnTo>
                <a:cubicBezTo>
                  <a:pt x="36068" y="4872446"/>
                  <a:pt x="0" y="4836378"/>
                  <a:pt x="0" y="4791886"/>
                </a:cubicBezTo>
                <a:lnTo>
                  <a:pt x="0" y="80560"/>
                </a:lnTo>
                <a:cubicBezTo>
                  <a:pt x="0" y="36068"/>
                  <a:pt x="36068" y="0"/>
                  <a:pt x="8056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perspectiveRight" fov="2100000">
              <a:rot lat="21120000" lon="18600000" rev="2220000"/>
            </a:camera>
            <a:lightRig rig="threePt" dir="t"/>
          </a:scene3d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xmlns="" val="24205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E352B33D-1A92-2D43-BFDD-66BB2A2E9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3488" y="1027355"/>
            <a:ext cx="2751580" cy="2737821"/>
          </a:xfrm>
          <a:custGeom>
            <a:avLst/>
            <a:gdLst>
              <a:gd name="connsiteX0" fmla="*/ 340383 w 2689412"/>
              <a:gd name="connsiteY0" fmla="*/ 0 h 2675964"/>
              <a:gd name="connsiteX1" fmla="*/ 2349029 w 2689412"/>
              <a:gd name="connsiteY1" fmla="*/ 0 h 2675964"/>
              <a:gd name="connsiteX2" fmla="*/ 2689412 w 2689412"/>
              <a:gd name="connsiteY2" fmla="*/ 340383 h 2675964"/>
              <a:gd name="connsiteX3" fmla="*/ 2689412 w 2689412"/>
              <a:gd name="connsiteY3" fmla="*/ 2335581 h 2675964"/>
              <a:gd name="connsiteX4" fmla="*/ 2349029 w 2689412"/>
              <a:gd name="connsiteY4" fmla="*/ 2675964 h 2675964"/>
              <a:gd name="connsiteX5" fmla="*/ 340383 w 2689412"/>
              <a:gd name="connsiteY5" fmla="*/ 2675964 h 2675964"/>
              <a:gd name="connsiteX6" fmla="*/ 0 w 2689412"/>
              <a:gd name="connsiteY6" fmla="*/ 2335581 h 2675964"/>
              <a:gd name="connsiteX7" fmla="*/ 0 w 2689412"/>
              <a:gd name="connsiteY7" fmla="*/ 340383 h 2675964"/>
              <a:gd name="connsiteX8" fmla="*/ 340383 w 2689412"/>
              <a:gd name="connsiteY8" fmla="*/ 0 h 26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12" h="2675964">
                <a:moveTo>
                  <a:pt x="340383" y="0"/>
                </a:moveTo>
                <a:lnTo>
                  <a:pt x="2349029" y="0"/>
                </a:lnTo>
                <a:cubicBezTo>
                  <a:pt x="2537017" y="0"/>
                  <a:pt x="2689412" y="152395"/>
                  <a:pt x="2689412" y="340383"/>
                </a:cubicBezTo>
                <a:lnTo>
                  <a:pt x="2689412" y="2335581"/>
                </a:lnTo>
                <a:cubicBezTo>
                  <a:pt x="2689412" y="2523569"/>
                  <a:pt x="2537017" y="2675964"/>
                  <a:pt x="2349029" y="2675964"/>
                </a:cubicBezTo>
                <a:lnTo>
                  <a:pt x="340383" y="2675964"/>
                </a:lnTo>
                <a:cubicBezTo>
                  <a:pt x="152395" y="2675964"/>
                  <a:pt x="0" y="2523569"/>
                  <a:pt x="0" y="2335581"/>
                </a:cubicBezTo>
                <a:lnTo>
                  <a:pt x="0" y="340383"/>
                </a:lnTo>
                <a:cubicBezTo>
                  <a:pt x="0" y="152395"/>
                  <a:pt x="152395" y="0"/>
                  <a:pt x="34038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>
              <a:rot lat="20880000" lon="2400000" rev="21060000"/>
            </a:camera>
            <a:lightRig rig="threePt" dir="t"/>
          </a:scene3d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3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751C58-CF5A-481A-A8C3-9AE6DE1B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F1E050-D7AE-486B-B244-4317D5B0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944BCB-326B-459F-8832-E23CEEC78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0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28DC2E-AE17-4B30-AF9A-CC943FF0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0AAAB7-4027-46DA-9AE9-7D7D883B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723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9DBBC7-5D6F-4746-9A54-5B075BF8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A3006F-3D7C-466A-99C2-36F5E9B55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CF9C8B-8B22-4083-84F8-4561DA4C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201F8B-76E6-4294-9BDF-6AFF7576F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15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F275DB-7A05-42A4-9B93-8DD9858C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36" y="536155"/>
            <a:ext cx="10575348" cy="7233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13D757-AF20-4E20-9AC5-6EE01DEB6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041" y="15949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7EB18E-FA38-4EA6-8AA9-89C000B3B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041" y="2418812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73074BF-4CF1-4CAF-BB64-48D7F22D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453" y="15949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2DF023-6920-40FF-AAD6-7BFE13DD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453" y="2418812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F97AFF-52E0-4544-A20D-463B17EC0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1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025E52-4E42-494E-BC2C-62BB40AF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91" y="536155"/>
            <a:ext cx="10110840" cy="72330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0955EA-BEE6-4162-91AF-D0FCB7414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382" y="536155"/>
            <a:ext cx="723301" cy="72330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643E5F0A-5A05-4025-9FDA-0B7F546D98AD}"/>
              </a:ext>
            </a:extLst>
          </p:cNvPr>
          <p:cNvCxnSpPr>
            <a:cxnSpLocks/>
          </p:cNvCxnSpPr>
          <p:nvPr userDrawn="1"/>
        </p:nvCxnSpPr>
        <p:spPr>
          <a:xfrm>
            <a:off x="2061221" y="1259456"/>
            <a:ext cx="8942251" cy="0"/>
          </a:xfrm>
          <a:prstGeom prst="line">
            <a:avLst/>
          </a:prstGeom>
          <a:ln w="38100">
            <a:gradFill flip="none" rotWithShape="1">
              <a:gsLst>
                <a:gs pos="9000">
                  <a:schemeClr val="accent1">
                    <a:lumMod val="5000"/>
                    <a:lumOff val="95000"/>
                  </a:schemeClr>
                </a:gs>
                <a:gs pos="85000">
                  <a:srgbClr val="1A4D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651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C5F80C8-B4A0-4781-9AF9-9D6EA094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19AB06-404D-4F3D-B511-0F45E5AA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6C16A41-EBF4-4B22-BABF-635A2815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B98-C4DD-482F-BCAD-9AF6DC8472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92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2919C4A-84D7-044B-9309-890E798602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2293" y="1079286"/>
            <a:ext cx="3876566" cy="2878565"/>
          </a:xfrm>
          <a:solidFill>
            <a:schemeClr val="bg1">
              <a:lumMod val="65000"/>
            </a:schemeClr>
          </a:solidFill>
          <a:scene3d>
            <a:camera prst="perspectiveRight" fov="1680000">
              <a:rot lat="2040000" lon="19260000" rev="6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xmlns="" val="14874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FDBBFB9-708E-AE48-8990-463C05B31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96174" y="869950"/>
            <a:ext cx="2282825" cy="4905375"/>
          </a:xfrm>
          <a:custGeom>
            <a:avLst/>
            <a:gdLst>
              <a:gd name="connsiteX0" fmla="*/ 228202 w 2282024"/>
              <a:gd name="connsiteY0" fmla="*/ 0 h 4913906"/>
              <a:gd name="connsiteX1" fmla="*/ 2053822 w 2282024"/>
              <a:gd name="connsiteY1" fmla="*/ 0 h 4913906"/>
              <a:gd name="connsiteX2" fmla="*/ 2282024 w 2282024"/>
              <a:gd name="connsiteY2" fmla="*/ 228202 h 4913906"/>
              <a:gd name="connsiteX3" fmla="*/ 2282024 w 2282024"/>
              <a:gd name="connsiteY3" fmla="*/ 4685704 h 4913906"/>
              <a:gd name="connsiteX4" fmla="*/ 2053822 w 2282024"/>
              <a:gd name="connsiteY4" fmla="*/ 4913906 h 4913906"/>
              <a:gd name="connsiteX5" fmla="*/ 228202 w 2282024"/>
              <a:gd name="connsiteY5" fmla="*/ 4913906 h 4913906"/>
              <a:gd name="connsiteX6" fmla="*/ 0 w 2282024"/>
              <a:gd name="connsiteY6" fmla="*/ 4685704 h 4913906"/>
              <a:gd name="connsiteX7" fmla="*/ 0 w 2282024"/>
              <a:gd name="connsiteY7" fmla="*/ 228202 h 4913906"/>
              <a:gd name="connsiteX8" fmla="*/ 228202 w 2282024"/>
              <a:gd name="connsiteY8" fmla="*/ 0 h 49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024" h="4913906">
                <a:moveTo>
                  <a:pt x="228202" y="0"/>
                </a:moveTo>
                <a:lnTo>
                  <a:pt x="2053822" y="0"/>
                </a:lnTo>
                <a:cubicBezTo>
                  <a:pt x="2179854" y="0"/>
                  <a:pt x="2282024" y="102170"/>
                  <a:pt x="2282024" y="228202"/>
                </a:cubicBezTo>
                <a:lnTo>
                  <a:pt x="2282024" y="4685704"/>
                </a:lnTo>
                <a:cubicBezTo>
                  <a:pt x="2282024" y="4811736"/>
                  <a:pt x="2179854" y="4913906"/>
                  <a:pt x="2053822" y="4913906"/>
                </a:cubicBezTo>
                <a:lnTo>
                  <a:pt x="228202" y="4913906"/>
                </a:lnTo>
                <a:cubicBezTo>
                  <a:pt x="102170" y="4913906"/>
                  <a:pt x="0" y="4811736"/>
                  <a:pt x="0" y="4685704"/>
                </a:cubicBezTo>
                <a:lnTo>
                  <a:pt x="0" y="228202"/>
                </a:lnTo>
                <a:cubicBezTo>
                  <a:pt x="0" y="102170"/>
                  <a:pt x="102170" y="0"/>
                  <a:pt x="22820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xmlns="" val="234596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C5B866-45E3-4152-AA21-9B5A8FD1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77" y="536155"/>
            <a:ext cx="10120222" cy="72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03ABD0-9996-4E9F-82E9-62A6DE81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16" y="1584085"/>
            <a:ext cx="11521378" cy="473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0113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4D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225"/>
          <a:stretch/>
        </p:blipFill>
        <p:spPr bwMode="auto">
          <a:xfrm>
            <a:off x="-161926" y="-47624"/>
            <a:ext cx="531386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3750" y="1515605"/>
            <a:ext cx="9124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Деятельность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Территориального фонда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обязательного медицинского страхования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Республики Саха (Якутия):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Итоги и перспективы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1237" y="49155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E2956"/>
                </a:solidFill>
              </a:rPr>
              <a:t>Горохов Александр Васильевич</a:t>
            </a:r>
          </a:p>
          <a:p>
            <a:r>
              <a:rPr lang="ru-RU" b="1" dirty="0">
                <a:solidFill>
                  <a:srgbClr val="0E2956"/>
                </a:solidFill>
              </a:rPr>
              <a:t>Директор ТФОМС РС(Я)</a:t>
            </a:r>
            <a:endParaRPr lang="ru-RU" sz="1000" b="1" dirty="0">
              <a:solidFill>
                <a:srgbClr val="0E295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6" r="1343"/>
          <a:stretch/>
        </p:blipFill>
        <p:spPr bwMode="auto">
          <a:xfrm>
            <a:off x="177246" y="2038350"/>
            <a:ext cx="3270205" cy="33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08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2790825"/>
            <a:ext cx="119633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119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119BD"/>
                </a:solidFill>
                <a:ea typeface="Calibri" pitchFamily="34" charset="0"/>
                <a:cs typeface="Times New Roman" pitchFamily="18" charset="0"/>
              </a:rPr>
              <a:t>Участники Республиканского семинара - совещания для главных  бухгалтеров, экономистов и статистиков медицинских организаций, работающих в системе ОМС </a:t>
            </a:r>
            <a:r>
              <a:rPr lang="ru-RU" sz="2800" b="1" dirty="0" smtClean="0">
                <a:solidFill>
                  <a:srgbClr val="2119BD"/>
                </a:solidFill>
                <a:cs typeface="Times New Roman" pitchFamily="18" charset="0"/>
              </a:rPr>
              <a:t>«Экономика и финансы системы ОМС»</a:t>
            </a:r>
            <a:endParaRPr lang="ru-RU" sz="2800" b="1" dirty="0" smtClean="0">
              <a:solidFill>
                <a:srgbClr val="2119BD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Территориальный фонд обязательного медицинского страхования Республики Саха (Якутия)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Министерство здравоохранения Республики Саха (Якутия)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Министерство финансов Республики Саха (Якутия)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Отделение Социального фонда России по Республике Саха (Якутия)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ГКУ РС(Я) «Республиканское казначейство»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Заместитель генерального директора ФГБУ Центр экспертизы и контроля качества медицинской помощи МЗ РФ Железнякова Инна Александровна</a:t>
            </a:r>
            <a:endParaRPr lang="ru-RU" dirty="0"/>
          </a:p>
        </p:txBody>
      </p:sp>
      <p:pic>
        <p:nvPicPr>
          <p:cNvPr id="4" name="Picture 2" descr="https://avatars.mds.yandex.net/i?id=96348cc03448e721150de9003b8c478f59c10eac-1249402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872" y="267046"/>
            <a:ext cx="1246909" cy="831273"/>
          </a:xfrm>
          <a:prstGeom prst="rect">
            <a:avLst/>
          </a:prstGeom>
          <a:noFill/>
        </p:spPr>
      </p:pic>
      <p:pic>
        <p:nvPicPr>
          <p:cNvPr id="5" name="Picture 9" descr="ÐÐ°ÑÑÐ¸Ð½ÐºÐ¸ Ð¿Ð¾ Ð·Ð°Ð¿ÑÐ¾ÑÑ ÐÐ¸Ð½Ð·Ð´ÑÐ°Ð² ÑÐºÑÑÐ¸Ð¸ Ð»Ð¾Ð³Ð¾ÑÐ¸Ð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6164"/>
            <a:ext cx="1092200" cy="1062010"/>
          </a:xfrm>
          <a:prstGeom prst="rect">
            <a:avLst/>
          </a:prstGeom>
          <a:noFill/>
        </p:spPr>
      </p:pic>
      <p:pic>
        <p:nvPicPr>
          <p:cNvPr id="6" name="Picture 4" descr="https://avatars.mds.yandex.net/i?id=67edcd5aea9ab82a9763c23dd92d0bf1d1938318-1076602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5575" y="191914"/>
            <a:ext cx="987453" cy="987454"/>
          </a:xfrm>
          <a:prstGeom prst="rect">
            <a:avLst/>
          </a:prstGeom>
          <a:noFill/>
        </p:spPr>
      </p:pic>
      <p:pic>
        <p:nvPicPr>
          <p:cNvPr id="7" name="Picture 19" descr="C:\Users\stungo\Documents\логотип минф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0274" y="209973"/>
            <a:ext cx="1058333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эмблема1 ТФОМС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101" y="190500"/>
            <a:ext cx="105815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reflection blurRad="6350" stA="50000" endA="300" endPos="55500" dist="50800" dir="5400000" sy="-100000" algn="bl" rotWithShape="0"/>
          </a:effectLst>
        </p:spPr>
      </p:pic>
      <p:pic>
        <p:nvPicPr>
          <p:cNvPr id="1026" name="Picture 2" descr="Z:\ОБЩИЙ\ФЭУ\СЕМИНАРЫ СОВЕЩАНИЯ\2024\фото\IMG-20240318-WA0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71475" y="-65263"/>
            <a:ext cx="4495800" cy="2913944"/>
          </a:xfrm>
          <a:prstGeom prst="rect">
            <a:avLst/>
          </a:prstGeom>
          <a:noFill/>
        </p:spPr>
      </p:pic>
      <p:sp>
        <p:nvSpPr>
          <p:cNvPr id="1029" name="AutoShape 5" descr="C:\Users\stungo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stungo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81500" y="1876425"/>
            <a:ext cx="728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Семинар проводится с 2009 года,  17ый раз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Объем субвенции ФОМС бюджету ТФ ОМС РС (Я) на 2019-2025гг.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1932276"/>
              </p:ext>
            </p:extLst>
          </p:nvPr>
        </p:nvGraphicFramePr>
        <p:xfrm>
          <a:off x="142875" y="1167760"/>
          <a:ext cx="6763443" cy="5713476"/>
        </p:xfrm>
        <a:graphic>
          <a:graphicData uri="http://schemas.openxmlformats.org/drawingml/2006/table">
            <a:tbl>
              <a:tblPr/>
              <a:tblGrid>
                <a:gridCol w="746311"/>
                <a:gridCol w="1585911"/>
                <a:gridCol w="1694748"/>
                <a:gridCol w="1617007"/>
                <a:gridCol w="1119466"/>
              </a:tblGrid>
              <a:tr h="48122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Постановление Правительства РФ от 18.10.2018 г. № 1240 "О внесении изменений в Постановление РФ №462 от 5.05.2012 г."</a:t>
                      </a:r>
                      <a:endParaRPr lang="ru-RU" sz="16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расчет  субвенции,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прирост, </a:t>
                      </a:r>
                      <a:r>
                        <a:rPr lang="ru-RU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прирост%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счет изменения </a:t>
                      </a:r>
                      <a:r>
                        <a:rPr lang="ru-RU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коэф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млн.руб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33 919 195,2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6 685 156,6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24,5%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4 357,8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36 194 543,9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2 275 348,7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6,7%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4 651,7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37 058 514,7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863 970,8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2,4%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4 762,7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Постановление Правительства РФ от 22.11.2021 г. № 2005 "О внесении изменений в Постановление РФ №462 от 5.05.2012 г.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44 009 468,1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6 950 953,5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18,8%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4 063,7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Постановление Правительства РФ от 24.11.2022 г. № 2130 "О внесении изменений в Постановление РФ №462 от 5.05.2012 г."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51 416 932,8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7 407 464,7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16,8%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2 514,4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8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Постановление Правительства РФ от 30.09.2023 № 1618 "О внесении изменений в методику распределения субвенций,…"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60 169 657,2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8 752 724,4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17,0%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2 865,2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</a:t>
                      </a:r>
                      <a:endParaRPr lang="ru-RU" sz="18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69 897 385,6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9 727 728,4</a:t>
                      </a:r>
                      <a:endParaRPr lang="ru-RU" sz="18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16,2%</a:t>
                      </a:r>
                      <a:endParaRPr lang="ru-RU" sz="18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3 328,4</a:t>
                      </a:r>
                      <a:endParaRPr lang="ru-RU" sz="18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07877" y="1679171"/>
            <a:ext cx="5149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период с 2019 года Методика распределения Субвенции ФОМС менялась 4 раза.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2119BD"/>
                </a:solidFill>
              </a:rPr>
              <a:t>2019</a:t>
            </a:r>
            <a:r>
              <a:rPr lang="ru-RU" dirty="0" smtClean="0"/>
              <a:t> - ИБР-ПР</a:t>
            </a:r>
          </a:p>
          <a:p>
            <a:r>
              <a:rPr lang="ru-RU" dirty="0" smtClean="0">
                <a:solidFill>
                  <a:srgbClr val="2119BD"/>
                </a:solidFill>
              </a:rPr>
              <a:t>2022</a:t>
            </a:r>
            <a:r>
              <a:rPr lang="ru-RU" dirty="0" smtClean="0"/>
              <a:t> – увеличение показателя ограничения ПР</a:t>
            </a:r>
          </a:p>
          <a:p>
            <a:r>
              <a:rPr lang="ru-RU" dirty="0" smtClean="0">
                <a:solidFill>
                  <a:srgbClr val="2119BD"/>
                </a:solidFill>
              </a:rPr>
              <a:t>2023 </a:t>
            </a:r>
            <a:r>
              <a:rPr lang="ru-RU" dirty="0" smtClean="0"/>
              <a:t>– отмена ограничения ПР</a:t>
            </a:r>
          </a:p>
          <a:p>
            <a:r>
              <a:rPr lang="ru-RU" dirty="0" smtClean="0">
                <a:solidFill>
                  <a:srgbClr val="2119BD"/>
                </a:solidFill>
              </a:rPr>
              <a:t>2024</a:t>
            </a:r>
            <a:r>
              <a:rPr lang="ru-RU" dirty="0" smtClean="0"/>
              <a:t> – включение дополнительного коэффициента доступности медпомощи</a:t>
            </a:r>
          </a:p>
          <a:p>
            <a:r>
              <a:rPr lang="ru-RU" dirty="0" smtClean="0">
                <a:solidFill>
                  <a:srgbClr val="2119BD"/>
                </a:solidFill>
              </a:rPr>
              <a:t>2025</a:t>
            </a:r>
            <a:r>
              <a:rPr lang="ru-RU" dirty="0" smtClean="0"/>
              <a:t> – значительный рост подушевого норматива ПГГ РФ на 3 148 руб.</a:t>
            </a:r>
          </a:p>
          <a:p>
            <a:r>
              <a:rPr lang="ru-RU" dirty="0" smtClean="0"/>
              <a:t>17 932,5р.         21 080,3р.</a:t>
            </a:r>
          </a:p>
          <a:p>
            <a:endParaRPr lang="ru-RU" dirty="0" smtClean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8146473" y="5079076"/>
            <a:ext cx="349134" cy="23275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68" y="201960"/>
            <a:ext cx="10430949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Подушевые нормативы финансирования </a:t>
            </a:r>
            <a:b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территориальной программы ОМС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2013-2025гг.(руб.)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09763286"/>
              </p:ext>
            </p:extLst>
          </p:nvPr>
        </p:nvGraphicFramePr>
        <p:xfrm>
          <a:off x="161926" y="1095153"/>
          <a:ext cx="12030074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512177" y="5697529"/>
            <a:ext cx="1259474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7,6%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519304" y="5717160"/>
            <a:ext cx="1338196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12,5%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2448345" y="5607463"/>
            <a:ext cx="1199730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2,1%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4166759" y="5068203"/>
            <a:ext cx="1472041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libri"/>
              </a:rPr>
              <a:t>20,5%</a:t>
            </a:r>
            <a:endParaRPr lang="ru-RU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079101" y="4500201"/>
            <a:ext cx="1331349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alibri"/>
              </a:rPr>
              <a:t>7,0%</a:t>
            </a:r>
            <a:endParaRPr lang="ru-RU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7038028" y="4154865"/>
            <a:ext cx="1334447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alibri"/>
              </a:rPr>
              <a:t>1,9%</a:t>
            </a:r>
            <a:endParaRPr lang="ru-RU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7883990" y="3796239"/>
            <a:ext cx="1479085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alibri"/>
              </a:rPr>
              <a:t>20,1%</a:t>
            </a:r>
            <a:endParaRPr lang="ru-RU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8842472" y="3280780"/>
            <a:ext cx="1339754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alibri"/>
              </a:rPr>
              <a:t>17,0%</a:t>
            </a:r>
            <a:endParaRPr lang="ru-RU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9732949" y="2856808"/>
            <a:ext cx="1354152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alibri"/>
              </a:rPr>
              <a:t>17,9%</a:t>
            </a:r>
            <a:endParaRPr lang="ru-RU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0672599" y="2106327"/>
            <a:ext cx="1347951" cy="432048"/>
          </a:xfrm>
          <a:prstGeom prst="upArrow">
            <a:avLst/>
          </a:prstGeom>
          <a:solidFill>
            <a:srgbClr val="FFFF99"/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alibri"/>
              </a:rPr>
              <a:t>16,3%</a:t>
            </a:r>
            <a:endParaRPr lang="ru-RU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5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"/>
            <a:ext cx="10967731" cy="1259456"/>
          </a:xfrm>
        </p:spPr>
        <p:txBody>
          <a:bodyPr>
            <a:noAutofit/>
          </a:bodyPr>
          <a:lstStyle/>
          <a:p>
            <a:r>
              <a:rPr lang="ru-RU" sz="1800" dirty="0"/>
              <a:t>О</a:t>
            </a:r>
            <a:r>
              <a:rPr lang="ru-RU" sz="1800" dirty="0" smtClean="0"/>
              <a:t>бъем </a:t>
            </a:r>
            <a:r>
              <a:rPr lang="ru-RU" sz="1800" dirty="0"/>
              <a:t>средств, </a:t>
            </a:r>
            <a:r>
              <a:rPr lang="ru-RU" sz="1800" dirty="0" smtClean="0"/>
              <a:t>направленных </a:t>
            </a:r>
            <a:r>
              <a:rPr lang="ru-RU" sz="1800" dirty="0"/>
              <a:t>в медицинские организации по итогам оценки достижения значений показателей результативности деятельности медицинских организаций Республики Саха (Якутия) по итогам </a:t>
            </a:r>
            <a:r>
              <a:rPr lang="ru-RU" sz="1800" dirty="0" smtClean="0"/>
              <a:t>2024 </a:t>
            </a:r>
            <a:r>
              <a:rPr lang="ru-RU" sz="1800" dirty="0"/>
              <a:t>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3801573"/>
              </p:ext>
            </p:extLst>
          </p:nvPr>
        </p:nvGraphicFramePr>
        <p:xfrm>
          <a:off x="1850732" y="1060846"/>
          <a:ext cx="7325833" cy="5766435"/>
        </p:xfrm>
        <a:graphic>
          <a:graphicData uri="http://schemas.openxmlformats.org/drawingml/2006/table">
            <a:tbl>
              <a:tblPr/>
              <a:tblGrid>
                <a:gridCol w="632543"/>
                <a:gridCol w="5096231"/>
                <a:gridCol w="1597059"/>
              </a:tblGrid>
              <a:tr h="400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Сумма стимулирующих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выплат,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ГАУ РС(Я) "ЯГБ №3"        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24 813,09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"Поликлиника №1"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23 100,92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"ЯГБ №2"        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16 758,89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"Медицинский центр г. Якутска"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16 403,73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Алданская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11 894,66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ГУЗ РС(Я) "РБ №3"         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9 940,76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Нерюнгринская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8 031,23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Айхальская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ГБ" 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7 917,70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Мирнинская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6 378,87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"Ленская ЦРБ"   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4 683,02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ГАУ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Хангаласская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4 003,15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"Вилюйская ЦРБ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им.П.А.Петрова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3 753,09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Нюрбинская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3 047,38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Усть-Алданская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2 586,70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Верхневилюйская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2 255,59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Амгинская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2 009,91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Верхоянская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1 322,37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Среднеколымская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им.С.И.Мицкевича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836,75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Оленекская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Эвено-Бытантайская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им.К.А.Серебряковой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389,75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ГБУ РС(Я)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Анабарская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ЦРБ"                                                             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374,36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151 196,20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391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stungo\Downloads\Screenshot_2024-02-14-14-32-24-28_40deb401b9ffe8e1df2f1cc5ba480b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5716" y="-116378"/>
            <a:ext cx="4594800" cy="297811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85875"/>
            <a:ext cx="12192000" cy="557212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2 года отработал пилот РЦМБ</a:t>
            </a:r>
          </a:p>
          <a:p>
            <a:r>
              <a:rPr lang="ru-RU" sz="2000" dirty="0" smtClean="0"/>
              <a:t>Вылеты во все  </a:t>
            </a:r>
            <a:r>
              <a:rPr lang="ru-RU" sz="2000" b="1" dirty="0" smtClean="0"/>
              <a:t>89</a:t>
            </a:r>
            <a:r>
              <a:rPr lang="ru-RU" sz="2000" dirty="0" smtClean="0"/>
              <a:t> нас. пунктов Арктики, 7 бригад</a:t>
            </a:r>
          </a:p>
          <a:p>
            <a:r>
              <a:rPr lang="ru-RU" sz="2000" b="1" dirty="0" smtClean="0"/>
              <a:t>2</a:t>
            </a:r>
            <a:r>
              <a:rPr lang="ru-RU" sz="2000" dirty="0" smtClean="0"/>
              <a:t> кратный размер заработной платы </a:t>
            </a:r>
            <a:r>
              <a:rPr lang="ru-RU" sz="1000" dirty="0" smtClean="0"/>
              <a:t>(во время вылетов) 276,139тр. На руки</a:t>
            </a:r>
          </a:p>
          <a:p>
            <a:r>
              <a:rPr lang="ru-RU" sz="2000" dirty="0" smtClean="0"/>
              <a:t>В 2024 году охват 23 307 жителей, в 25 году-33076</a:t>
            </a:r>
          </a:p>
          <a:p>
            <a:r>
              <a:rPr lang="ru-RU" sz="2000" dirty="0" smtClean="0"/>
              <a:t>Тарифы , учитывающие дорогостоящие расходы:</a:t>
            </a:r>
          </a:p>
          <a:p>
            <a:r>
              <a:rPr lang="ru-RU" sz="2000" dirty="0" smtClean="0"/>
              <a:t>1 посещения– 24 год- 5 474,85 руб., 25 год- 4 614,55 руб., </a:t>
            </a:r>
            <a:r>
              <a:rPr lang="ru-RU" sz="1100" dirty="0" smtClean="0"/>
              <a:t>в</a:t>
            </a:r>
            <a:r>
              <a:rPr lang="ru-RU" sz="2000" dirty="0" smtClean="0"/>
              <a:t> </a:t>
            </a:r>
            <a:r>
              <a:rPr lang="ru-RU" sz="1200" dirty="0" smtClean="0"/>
              <a:t>2,4 раза выше </a:t>
            </a:r>
            <a:r>
              <a:rPr lang="ru-RU" sz="1200" dirty="0" err="1" smtClean="0"/>
              <a:t>среднереспубл</a:t>
            </a:r>
            <a:r>
              <a:rPr lang="ru-RU" sz="2000" dirty="0" smtClean="0"/>
              <a:t>.</a:t>
            </a:r>
            <a:endParaRPr lang="ru-RU" sz="1000" i="1" dirty="0" smtClean="0"/>
          </a:p>
          <a:p>
            <a:r>
              <a:rPr lang="ru-RU" sz="2000" dirty="0" smtClean="0"/>
              <a:t>1 обращения– 24 год - 14 640,20 руб.,25 год -12508,74 руб., </a:t>
            </a:r>
            <a:r>
              <a:rPr lang="ru-RU" sz="1200" dirty="0" smtClean="0"/>
              <a:t>в 3,4 раза выше </a:t>
            </a:r>
            <a:r>
              <a:rPr lang="ru-RU" sz="1200" dirty="0" err="1" smtClean="0"/>
              <a:t>среднереспубл</a:t>
            </a:r>
            <a:r>
              <a:rPr lang="ru-RU" sz="1200" dirty="0" smtClean="0"/>
              <a:t>.</a:t>
            </a:r>
            <a:endParaRPr lang="ru-RU" sz="1200" i="1" dirty="0" smtClean="0"/>
          </a:p>
          <a:p>
            <a:r>
              <a:rPr lang="ru-RU" sz="2000" dirty="0" smtClean="0"/>
              <a:t>Финансовое обеспечение за счет ОМС </a:t>
            </a:r>
            <a:r>
              <a:rPr lang="ru-RU" sz="1200" b="1" dirty="0" smtClean="0"/>
              <a:t>2023 год- 723,3 млн. рублей, 2024 год-797,3 млн.руб., 2025год-867,7 млн.руб.</a:t>
            </a:r>
          </a:p>
          <a:p>
            <a:r>
              <a:rPr lang="ru-RU" sz="2000" dirty="0" smtClean="0"/>
              <a:t>Дополнительные расходы связанные  с вылетами дорогостоящими  видами транспорта в 2023 году составили 224,5 млн. рублей,31% всех расходов, в 2024 году 410,2 млн.руб. или 45% всех расходов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Эффективность Проекта</a:t>
            </a:r>
          </a:p>
          <a:p>
            <a:pPr lvl="0"/>
            <a:r>
              <a:rPr lang="ru-RU" sz="2000" dirty="0" smtClean="0"/>
              <a:t>Высокая </a:t>
            </a:r>
            <a:r>
              <a:rPr lang="ru-RU" sz="2000" dirty="0" err="1" smtClean="0"/>
              <a:t>выявляемость</a:t>
            </a:r>
            <a:r>
              <a:rPr lang="ru-RU" sz="2000" dirty="0" smtClean="0"/>
              <a:t> заболеваний, в том числе, по итогам 2023-2024гг. более 15 тысяч человек заболевания выявлены впервые.</a:t>
            </a:r>
          </a:p>
          <a:p>
            <a:pPr lvl="0"/>
            <a:r>
              <a:rPr lang="ru-RU" sz="2000" dirty="0" smtClean="0"/>
              <a:t>Увеличение охвата населения профилактическими медицинскими осмотрами и диспансеризацией и диспансерным наблюдением.</a:t>
            </a:r>
          </a:p>
          <a:p>
            <a:pPr lvl="0"/>
            <a:r>
              <a:rPr lang="ru-RU" sz="2000" dirty="0" smtClean="0"/>
              <a:t>Повышение удовлетворенности оказанием медицинской помощи у населения Арктической зоны РС (Я): с 36% в 2022г. до 60% в 2024г.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2016" y="108850"/>
            <a:ext cx="7523018" cy="100929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Пилотный проект РЦМБ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2450" y="1197032"/>
            <a:ext cx="11639550" cy="26129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ТПОМС 2024 год 417,6 млн. рублей.</a:t>
            </a:r>
          </a:p>
          <a:p>
            <a:r>
              <a:rPr lang="ru-RU" sz="2000" dirty="0" smtClean="0"/>
              <a:t>Выполнено 602 операции в 14 районах республики</a:t>
            </a:r>
          </a:p>
          <a:p>
            <a:r>
              <a:rPr lang="ru-RU" sz="2000" dirty="0" smtClean="0"/>
              <a:t>Средний тариф РБ № 2 – ЦЭМП_МХЦ  522,4 тыс. рублей, в 3,3 раза выше среднереспубликанского тарифа СП   </a:t>
            </a:r>
          </a:p>
          <a:p>
            <a:r>
              <a:rPr lang="ru-RU" sz="2000" dirty="0" smtClean="0"/>
              <a:t>ЗП врачей на руки 264 тыс. рублей, СМП 143,7тыс. рублей.</a:t>
            </a:r>
          </a:p>
          <a:p>
            <a:r>
              <a:rPr lang="ru-RU" sz="2000" dirty="0" smtClean="0"/>
              <a:t>Экономическая выгода населения 50 млн. рублей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245210"/>
            <a:ext cx="10629900" cy="7233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Проект МХЦ </a:t>
            </a:r>
            <a:br>
              <a:rPr lang="ru-RU" sz="28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(Мобильный хирургический центр на базе </a:t>
            </a:r>
            <a:r>
              <a:rPr lang="ru-RU" sz="2400" b="1" dirty="0" smtClean="0">
                <a:latin typeface="+mn-lt"/>
                <a:ea typeface="Times New Roman" panose="02020603050405020304" pitchFamily="18" charset="0"/>
              </a:rPr>
              <a:t>ГБУ РС(Я) Республиканской больницы №2 ЦЭМП</a:t>
            </a:r>
            <a:endParaRPr lang="ru-RU" sz="24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99411"/>
            <a:ext cx="12192000" cy="32585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Результат</a:t>
            </a:r>
          </a:p>
          <a:p>
            <a:r>
              <a:rPr lang="ru-RU" b="1" dirty="0" smtClean="0"/>
              <a:t> - повышение доступности и качества оказания специализированной медицинской помощи жителям республики.</a:t>
            </a:r>
          </a:p>
          <a:p>
            <a:r>
              <a:rPr lang="ru-RU" b="1" dirty="0" smtClean="0"/>
              <a:t> - </a:t>
            </a:r>
            <a:r>
              <a:rPr lang="ru-RU" dirty="0" smtClean="0"/>
              <a:t>на основании проведенных мастер-классов для врачей ЦУБ, повышен уровень подготовки специалистов на местах, оказана практическая помощь.</a:t>
            </a:r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 -</a:t>
            </a:r>
            <a:r>
              <a:rPr lang="ru-RU" dirty="0" smtClean="0"/>
              <a:t> достигнуто снижение очередности в листах ожидания ВМП среди жителей районов республики;</a:t>
            </a:r>
          </a:p>
          <a:p>
            <a:endParaRPr lang="ru-RU" b="1" dirty="0" smtClean="0"/>
          </a:p>
          <a:p>
            <a:r>
              <a:rPr lang="ru-RU" b="1" dirty="0" smtClean="0"/>
              <a:t> -</a:t>
            </a:r>
            <a:r>
              <a:rPr lang="ru-RU" dirty="0" smtClean="0"/>
              <a:t> снижены затраты населения на оказание специализированной медицинской помощи (проезд, проживание в г. Якутске, ожидание и прочие расходы).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1334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A4D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Приоритетные задачи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4" y="2028825"/>
            <a:ext cx="11991976" cy="3669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A4D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1.Обеспечение сбалансированности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ТПОМС путем управления процессами планирования объемов медицинской помощи и их финансового обеспечения. Реализация положений 326-ФЗ, ст. 35 части 7.1 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Ориентация на превентивную медицину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 акцент на профилактические мероприятия, диспансеризацию и диагностику заболеваний на ранней стадии.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Цифровизация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процессов взаимодействия участников сферы ОМС 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Внедрение  использования возможностей 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искусственного интеллекта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для обработки массива диагностических исследований.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5. Дальнейшее повышение доступности медицинской помощи путем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внедрения передвижных форм оказания медицинской помощи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на новой медико-технологической основе (мобильные бригады, мобильный госпиталь) с внесением предложений в Минздрав России, ФОМС 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Развитие высокотехнологичной медицинской помощи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совершенствование специализированной медицинской помощи (снижение «необоснованных» госпитализаций, исполнение высоко-затратных КСГ)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3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225"/>
          <a:stretch/>
        </p:blipFill>
        <p:spPr bwMode="auto">
          <a:xfrm>
            <a:off x="-161926" y="-47624"/>
            <a:ext cx="531386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6226" y="3000850"/>
            <a:ext cx="828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6" r="1343"/>
          <a:stretch/>
        </p:blipFill>
        <p:spPr bwMode="auto">
          <a:xfrm>
            <a:off x="386795" y="2105025"/>
            <a:ext cx="3631503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68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haOMS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khaoms">
      <a:majorFont>
        <a:latin typeface="Zona Pro ExtraBold"/>
        <a:ea typeface=""/>
        <a:cs typeface=""/>
      </a:majorFont>
      <a:minorFont>
        <a:latin typeface="Zona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khaOMS" id="{5C72C940-40E0-4ECF-AA03-C43B4F1394F6}" vid="{75C155A3-9C57-4A46-9E4E-997E32BDD7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10664</TotalTime>
  <Words>941</Words>
  <Application>Microsoft Office PowerPoint</Application>
  <PresentationFormat>Произвольный</PresentationFormat>
  <Paragraphs>199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SakhaOMS</vt:lpstr>
      <vt:lpstr>Слайд 1</vt:lpstr>
      <vt:lpstr>Слайд 2</vt:lpstr>
      <vt:lpstr>Объем субвенции ФОМС бюджету ТФ ОМС РС (Я) на 2019-2025гг. </vt:lpstr>
      <vt:lpstr>Подушевые нормативы финансирования  территориальной программы ОМС   2013-2025гг.(руб.)</vt:lpstr>
      <vt:lpstr>Объем средств, направленных в медицинские организации по итогам оценки достижения значений показателей результативности деятельности медицинских организаций Республики Саха (Якутия) по итогам 2024 года</vt:lpstr>
      <vt:lpstr>Пилотный проект РЦМБ </vt:lpstr>
      <vt:lpstr>Проект МХЦ  (Мобильный хирургический центр на базе ГБУ РС(Я) Республиканской больницы №2 ЦЭМП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Охлопков</dc:creator>
  <cp:lastModifiedBy>Stungo</cp:lastModifiedBy>
  <cp:revision>656</cp:revision>
  <cp:lastPrinted>2024-03-13T08:09:19Z</cp:lastPrinted>
  <dcterms:created xsi:type="dcterms:W3CDTF">2020-05-24T04:04:05Z</dcterms:created>
  <dcterms:modified xsi:type="dcterms:W3CDTF">2025-03-12T07:54:47Z</dcterms:modified>
</cp:coreProperties>
</file>